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6"/>
  </p:notesMasterIdLst>
  <p:sldIdLst>
    <p:sldId id="258" r:id="rId3"/>
    <p:sldId id="314" r:id="rId4"/>
    <p:sldId id="262" r:id="rId5"/>
    <p:sldId id="353" r:id="rId6"/>
    <p:sldId id="370" r:id="rId7"/>
    <p:sldId id="371" r:id="rId8"/>
    <p:sldId id="372" r:id="rId9"/>
    <p:sldId id="373" r:id="rId10"/>
    <p:sldId id="374" r:id="rId11"/>
    <p:sldId id="326" r:id="rId12"/>
    <p:sldId id="316" r:id="rId13"/>
    <p:sldId id="318" r:id="rId14"/>
    <p:sldId id="322" r:id="rId15"/>
    <p:sldId id="319" r:id="rId16"/>
    <p:sldId id="321" r:id="rId17"/>
    <p:sldId id="362" r:id="rId18"/>
    <p:sldId id="375" r:id="rId19"/>
    <p:sldId id="376" r:id="rId20"/>
    <p:sldId id="365" r:id="rId21"/>
    <p:sldId id="364" r:id="rId22"/>
    <p:sldId id="377" r:id="rId23"/>
    <p:sldId id="378" r:id="rId24"/>
    <p:sldId id="379" r:id="rId25"/>
    <p:sldId id="384" r:id="rId26"/>
    <p:sldId id="328" r:id="rId27"/>
    <p:sldId id="354" r:id="rId28"/>
    <p:sldId id="332" r:id="rId29"/>
    <p:sldId id="380" r:id="rId30"/>
    <p:sldId id="331" r:id="rId31"/>
    <p:sldId id="334" r:id="rId32"/>
    <p:sldId id="382" r:id="rId33"/>
    <p:sldId id="381" r:id="rId34"/>
    <p:sldId id="383" r:id="rId35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22" autoAdjust="0"/>
  </p:normalViewPr>
  <p:slideViewPr>
    <p:cSldViewPr>
      <p:cViewPr>
        <p:scale>
          <a:sx n="120" d="100"/>
          <a:sy n="120" d="100"/>
        </p:scale>
        <p:origin x="-656" y="-17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2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7/20/14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This is pretty high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Q: what kinds of tools &amp;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techniques do you think this means? (subject of this course…”useful” depends on the particular problem)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  <a:sym typeface="Wingdings"/>
              </a:rPr>
              <a:t>in general, DS is used to make intelligent decisions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(frequently to satisfy business requirements)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Q: does anyone know of any examples?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Combines math, computing, problem solving skills, communication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Practical subject, not very formal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/rigorous.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Problem solving skills are key!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Scientific = math &amp; computing as above…practical = important to biz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etc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)</a:t>
            </a:r>
            <a:endParaRPr lang="en-US" sz="120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Not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 a rigid, axiomatic discipline…lots of stuff is new &amp; still-evolving.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prstClr val="black"/>
                </a:solidFill>
                <a:latin typeface="ArialMT"/>
              </a:rPr>
              <a:t>You’re here because you’ve heard of it &amp; you want to know more!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err="1" smtClean="0">
              <a:solidFill>
                <a:prstClr val="black"/>
              </a:solidFill>
              <a:latin typeface="Arial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</a:p>
          <a:p>
            <a:r>
              <a:rPr lang="en-US" dirty="0" smtClean="0"/>
              <a:t>discuss student backgrounds</a:t>
            </a:r>
          </a:p>
          <a:p>
            <a:r>
              <a:rPr lang="en-US" dirty="0" smtClean="0"/>
              <a:t>discuss reasons for interest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Q: what</a:t>
            </a:r>
            <a:r>
              <a:rPr lang="en-US" baseline="0" dirty="0" smtClean="0"/>
              <a:t> could go wrong in the danger zone?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good communication</a:t>
            </a:r>
            <a:r>
              <a:rPr lang="en-US" baseline="0" dirty="0" smtClean="0"/>
              <a:t> skills, none of these will be much good to anyone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data scientist’s most important responsibility (arguably) is explaining things clearly, often to non-technical people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Fits into our earlier characterization pretty well (problem solving skills necessary throughout!)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New headers connected to visualization (part of communication)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these in order? (A: there really is no order)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Solving problems iteratively: not a straight line (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eg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there’s really no correct order)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Start small &amp; work your way out…Don’t try to do everything in a single step!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~45 min?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L</a:t>
            </a:r>
            <a:r>
              <a:rPr lang="en-US" baseline="0" dirty="0" smtClean="0"/>
              <a:t>et’s </a:t>
            </a:r>
            <a:r>
              <a:rPr lang="en-US" dirty="0" smtClean="0"/>
              <a:t>do some </a:t>
            </a:r>
            <a:r>
              <a:rPr lang="en-US" dirty="0" err="1" smtClean="0"/>
              <a:t>warmups</a:t>
            </a:r>
            <a:r>
              <a:rPr lang="en-US" baseline="0" dirty="0" smtClean="0"/>
              <a:t> before we start hacking at our first dataset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These are some initial very *practical* command line tools…we will be using these regularly &amp; seeing many more as the course progresses (discuss why to do this before loading into R/Python)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are any of these unfamiliar? Can you think of any other important basic tools?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Q: who has heard of/used vim,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emacs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gnuplot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numpy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scipy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/pandas, homebrew,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tmux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,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</a:rPr>
              <a:t>julia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</a:rPr>
              <a:t>? Just (to get an idea of the pace of the class)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Introduction and Tools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data science?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217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225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681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A </a:t>
            </a:r>
            <a:r>
              <a:rPr lang="en-US" dirty="0"/>
              <a:t>set of tools and techniques used to </a:t>
            </a:r>
            <a:r>
              <a:rPr lang="en-US" dirty="0" smtClean="0"/>
              <a:t>extract useful </a:t>
            </a:r>
            <a:r>
              <a:rPr lang="en-US" dirty="0"/>
              <a:t>information from data</a:t>
            </a:r>
            <a:r>
              <a:rPr lang="en-US" dirty="0" smtClean="0"/>
              <a:t>. 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An interdisciplinary, problem-solving oriented subject.</a:t>
            </a:r>
          </a:p>
          <a:p>
            <a:pPr>
              <a:buFont typeface="Lucida Grande" charset="0"/>
              <a:buChar char="‣"/>
            </a:pPr>
            <a:endParaRPr lang="en-US" dirty="0" smtClean="0"/>
          </a:p>
          <a:p>
            <a:pPr>
              <a:buFont typeface="Lucida Grande" charset="0"/>
              <a:buChar char="‣"/>
            </a:pPr>
            <a:r>
              <a:rPr lang="en-US" dirty="0" smtClean="0"/>
              <a:t>The </a:t>
            </a:r>
            <a:r>
              <a:rPr lang="en-US" dirty="0"/>
              <a:t>application of scientific techniques to practical problems.</a:t>
            </a:r>
          </a:p>
          <a:p>
            <a:pPr>
              <a:buFont typeface="Lucida Grande" charset="0"/>
              <a:buChar char="‣"/>
            </a:pPr>
            <a:endParaRPr lang="en-US" dirty="0"/>
          </a:p>
          <a:p>
            <a:pPr>
              <a:buFont typeface="Lucida Grande" charset="0"/>
              <a:buChar char="‣"/>
            </a:pPr>
            <a:r>
              <a:rPr lang="en-US" dirty="0" smtClean="0"/>
              <a:t>A rapidly growing field.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964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76337" y="1181100"/>
            <a:ext cx="6591546" cy="3688365"/>
            <a:chOff x="403527" y="1632941"/>
            <a:chExt cx="8572746" cy="499049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1632941"/>
              <a:ext cx="2623606" cy="1188048"/>
            </a:xfrm>
            <a:prstGeom prst="rect">
              <a:avLst/>
            </a:prstGeom>
          </p:spPr>
        </p:pic>
        <p:pic>
          <p:nvPicPr>
            <p:cNvPr id="10" name="Picture 9" descr="v65oai7fxn47qv9nec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199" y="3543595"/>
              <a:ext cx="1713639" cy="1713639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49163" y="1632941"/>
              <a:ext cx="2264730" cy="108862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20670" y="2845527"/>
              <a:ext cx="3555603" cy="1055774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46752" y="2962074"/>
              <a:ext cx="3062544" cy="118972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92966" y="1632941"/>
              <a:ext cx="3337263" cy="108862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2687" y="5267459"/>
              <a:ext cx="2986807" cy="1355974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119539" y="4020097"/>
              <a:ext cx="2433477" cy="136274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03527" y="5419809"/>
              <a:ext cx="2141278" cy="120362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0173" y="5598498"/>
              <a:ext cx="3086100" cy="10160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17431" y="4151798"/>
              <a:ext cx="3372742" cy="936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3340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Recommending products on </a:t>
            </a:r>
            <a:r>
              <a:rPr lang="en-US" sz="1800" dirty="0" err="1" smtClean="0"/>
              <a:t>amazon.com</a:t>
            </a: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Identifying fraudulent credit card transactions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Recommending new musical </a:t>
            </a:r>
            <a:r>
              <a:rPr lang="en-US" sz="1800" dirty="0" smtClean="0"/>
              <a:t>artists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Prioritize emergency calls in </a:t>
            </a:r>
            <a:r>
              <a:rPr lang="en-US" sz="1800" dirty="0" smtClean="0"/>
              <a:t>Seattle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Many more!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i="1" dirty="0" smtClean="0"/>
              <a:t>Collaboration in the open-source arena:  The </a:t>
            </a:r>
            <a:r>
              <a:rPr lang="en-US" sz="1800" i="1" dirty="0" err="1" smtClean="0"/>
              <a:t>WebKit</a:t>
            </a:r>
            <a:r>
              <a:rPr lang="en-US" sz="1800" i="1" dirty="0" smtClean="0"/>
              <a:t> case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2458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937" y="1028700"/>
            <a:ext cx="5354637" cy="391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who uses data science?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2537" y="1485900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Application Presentations!</a:t>
            </a:r>
          </a:p>
          <a:p>
            <a:pPr marL="285750" indent="-285750" algn="l">
              <a:buFont typeface="Arial"/>
              <a:buChar char="•"/>
            </a:pPr>
            <a:endParaRPr lang="en-US" sz="1800" dirty="0" smtClean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https://gadsdc1.hackpad.com/</a:t>
            </a:r>
          </a:p>
        </p:txBody>
      </p:sp>
    </p:spTree>
    <p:extLst>
      <p:ext uri="{BB962C8B-B14F-4D97-AF65-F5344CB8AC3E}">
        <p14:creationId xmlns:p14="http://schemas.microsoft.com/office/powerpoint/2010/main" val="3354321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00137" y="1333500"/>
            <a:ext cx="68580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1800" dirty="0"/>
              <a:t>Statistical and machine learning </a:t>
            </a:r>
            <a:r>
              <a:rPr lang="en-US" sz="1800" dirty="0" smtClean="0"/>
              <a:t>knowledge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Engineering </a:t>
            </a:r>
            <a:r>
              <a:rPr lang="en-US" sz="1800" dirty="0" smtClean="0"/>
              <a:t>experience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Academic </a:t>
            </a:r>
            <a:r>
              <a:rPr lang="en-US" sz="1800" dirty="0" smtClean="0"/>
              <a:t>curiosity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Product </a:t>
            </a:r>
            <a:r>
              <a:rPr lang="en-US" sz="1800" dirty="0" smtClean="0"/>
              <a:t>sense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 smtClean="0"/>
              <a:t>Storytelling</a:t>
            </a:r>
          </a:p>
          <a:p>
            <a:pPr marL="285750" indent="-285750" algn="l">
              <a:buFont typeface="Arial"/>
              <a:buChar char="•"/>
            </a:pPr>
            <a:endParaRPr lang="en-US" sz="1800" dirty="0"/>
          </a:p>
          <a:p>
            <a:pPr marL="285750" indent="-285750" algn="l">
              <a:buFont typeface="Arial"/>
              <a:buChar char="•"/>
            </a:pPr>
            <a:r>
              <a:rPr lang="en-US" sz="1800" dirty="0"/>
              <a:t>Cleverness</a:t>
            </a:r>
          </a:p>
        </p:txBody>
      </p:sp>
    </p:spTree>
    <p:extLst>
      <p:ext uri="{BB962C8B-B14F-4D97-AF65-F5344CB8AC3E}">
        <p14:creationId xmlns:p14="http://schemas.microsoft.com/office/powerpoint/2010/main" val="1892939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WELCOME!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makes a good data scientist?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94" y="1181100"/>
            <a:ext cx="7950243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21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879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25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qualities of a data scientist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337" y="1028700"/>
            <a:ext cx="4402404" cy="3595447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4533900"/>
            <a:ext cx="83058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www.dataists.com</a:t>
            </a:r>
            <a:r>
              <a:rPr lang="en-US" sz="800" i="1" dirty="0"/>
              <a:t>/2010/09/the-data-science-</a:t>
            </a:r>
            <a:r>
              <a:rPr lang="en-US" sz="800" i="1" dirty="0" err="1"/>
              <a:t>venn</a:t>
            </a:r>
            <a:r>
              <a:rPr lang="en-US" sz="800" i="1" dirty="0"/>
              <a:t>-diagram/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ctangle 25"/>
          <p:cNvSpPr>
            <a:spLocks/>
          </p:cNvSpPr>
          <p:nvPr/>
        </p:nvSpPr>
        <p:spPr bwMode="auto">
          <a:xfrm>
            <a:off x="609461" y="3235583"/>
            <a:ext cx="1207532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</p:txBody>
      </p: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947737" y="2933700"/>
            <a:ext cx="1463675" cy="1463675"/>
            <a:chOff x="0" y="0"/>
            <a:chExt cx="1280" cy="1280"/>
          </a:xfrm>
        </p:grpSpPr>
        <p:pic>
          <p:nvPicPr>
            <p:cNvPr id="17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ONE MORE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9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Communication skills</a:t>
              </a:r>
            </a:p>
          </p:txBody>
        </p:sp>
      </p:grpSp>
      <p:grpSp>
        <p:nvGrpSpPr>
          <p:cNvPr id="11" name="Group 26"/>
          <p:cNvGrpSpPr>
            <a:grpSpLocks/>
          </p:cNvGrpSpPr>
          <p:nvPr/>
        </p:nvGrpSpPr>
        <p:grpSpPr bwMode="auto">
          <a:xfrm>
            <a:off x="6967537" y="3162300"/>
            <a:ext cx="1463675" cy="1463675"/>
            <a:chOff x="0" y="0"/>
            <a:chExt cx="1280" cy="1280"/>
          </a:xfrm>
        </p:grpSpPr>
        <p:pic>
          <p:nvPicPr>
            <p:cNvPr id="12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ANOTHER THING!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4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  <p:sp>
        <p:nvSpPr>
          <p:cNvPr id="20" name="Rectangle 25"/>
          <p:cNvSpPr>
            <a:spLocks/>
          </p:cNvSpPr>
          <p:nvPr/>
        </p:nvSpPr>
        <p:spPr bwMode="auto">
          <a:xfrm>
            <a:off x="7043737" y="3467100"/>
            <a:ext cx="1524000" cy="1024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>
              <a:lnSpc>
                <a:spcPts val="1150"/>
              </a:lnSpc>
            </a:pPr>
            <a:endParaRPr lang="en-US" sz="900" dirty="0" smtClean="0">
              <a:solidFill>
                <a:schemeClr val="tx1"/>
              </a:solidFill>
              <a:latin typeface="News706 BT" charset="0"/>
              <a:ea typeface="ＭＳ Ｐゴシック" charset="0"/>
              <a:cs typeface="ＭＳ Ｐゴシック" charset="0"/>
              <a:sym typeface="News706 BT" charset="0"/>
            </a:endParaRPr>
          </a:p>
          <a:p>
            <a:pPr algn="l">
              <a:lnSpc>
                <a:spcPts val="1150"/>
              </a:lnSpc>
            </a:pPr>
            <a:r>
              <a: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rPr>
              <a:t>Answer a question!</a:t>
            </a:r>
          </a:p>
        </p:txBody>
      </p:sp>
    </p:spTree>
    <p:extLst>
      <p:ext uri="{BB962C8B-B14F-4D97-AF65-F5344CB8AC3E}">
        <p14:creationId xmlns:p14="http://schemas.microsoft.com/office/powerpoint/2010/main" val="222912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Buzzword break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337" y="1181100"/>
            <a:ext cx="7010400" cy="350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1217" y="4928056"/>
            <a:ext cx="37369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00" i="1" dirty="0" smtClean="0">
                <a:latin typeface="+mn-lt"/>
              </a:rPr>
              <a:t>source</a:t>
            </a:r>
            <a:r>
              <a:rPr lang="en-US" sz="800" i="1" dirty="0">
                <a:latin typeface="+mn-lt"/>
              </a:rPr>
              <a:t>: http://</a:t>
            </a:r>
            <a:r>
              <a:rPr lang="en-US" sz="800" i="1" dirty="0" err="1">
                <a:latin typeface="+mn-lt"/>
              </a:rPr>
              <a:t>people.cs.umass.edu</a:t>
            </a:r>
            <a:r>
              <a:rPr lang="en-US" sz="800" i="1" dirty="0">
                <a:latin typeface="+mn-lt"/>
              </a:rPr>
              <a:t>/~</a:t>
            </a:r>
            <a:r>
              <a:rPr lang="en-US" sz="800" i="1" dirty="0" err="1">
                <a:latin typeface="+mn-lt"/>
              </a:rPr>
              <a:t>mcgregor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stocworkshop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langford.pdf</a:t>
            </a:r>
            <a:endParaRPr lang="en-US" sz="8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2082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90537" y="1819275"/>
            <a:ext cx="8534400" cy="1343025"/>
          </a:xfrm>
        </p:spPr>
        <p:txBody>
          <a:bodyPr/>
          <a:lstStyle/>
          <a:p>
            <a:r>
              <a:rPr lang="en-US" dirty="0"/>
              <a:t>1. Identify problem</a:t>
            </a:r>
          </a:p>
          <a:p>
            <a:r>
              <a:rPr lang="en-US" dirty="0"/>
              <a:t>2. Instrument data sources</a:t>
            </a:r>
          </a:p>
          <a:p>
            <a:r>
              <a:rPr lang="en-US" dirty="0"/>
              <a:t>3. Collect data</a:t>
            </a:r>
          </a:p>
          <a:p>
            <a:r>
              <a:rPr lang="en-US" dirty="0"/>
              <a:t>4. Prepare data (integrate, transform, clean, impute, filter, aggregate)</a:t>
            </a:r>
          </a:p>
          <a:p>
            <a:r>
              <a:rPr lang="en-US" dirty="0"/>
              <a:t>5. Build model</a:t>
            </a:r>
          </a:p>
          <a:p>
            <a:r>
              <a:rPr lang="en-US" dirty="0"/>
              <a:t>6. Evaluate model</a:t>
            </a:r>
          </a:p>
          <a:p>
            <a:r>
              <a:rPr lang="en-US" dirty="0"/>
              <a:t>7. Communicate results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ubtitle 1"/>
          <p:cNvSpPr txBox="1">
            <a:spLocks/>
          </p:cNvSpPr>
          <p:nvPr/>
        </p:nvSpPr>
        <p:spPr>
          <a:xfrm>
            <a:off x="642937" y="1181100"/>
            <a:ext cx="5748356" cy="11144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rom Jeff </a:t>
            </a:r>
            <a:r>
              <a:rPr lang="en-US" sz="24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Hammerbacher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185737" y="4762500"/>
            <a:ext cx="8458200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</a:pPr>
            <a:r>
              <a:rPr lang="en-US" sz="800" i="1" dirty="0" smtClean="0"/>
              <a:t>source</a:t>
            </a:r>
            <a:r>
              <a:rPr lang="en-US" sz="800" i="1" dirty="0"/>
              <a:t>: http://</a:t>
            </a:r>
            <a:r>
              <a:rPr lang="en-US" sz="800" i="1" dirty="0" err="1"/>
              <a:t>berkeleydatascience.files.wordpress.com</a:t>
            </a:r>
            <a:r>
              <a:rPr lang="en-US" sz="800" i="1" dirty="0"/>
              <a:t>/2012/01/20120117berkeley1.pdf</a:t>
            </a:r>
            <a:endParaRPr lang="en-US" dirty="0" smtClean="0"/>
          </a:p>
          <a:p>
            <a:pPr marL="0" indent="0">
              <a:buFont typeface="Lucida Grande"/>
              <a:buNone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742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03400"/>
            <a:ext cx="7848600" cy="1651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 bwMode="auto">
          <a:xfrm>
            <a:off x="261937" y="4533900"/>
            <a:ext cx="8458200" cy="381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800" i="1" dirty="0"/>
              <a:t>source: http://</a:t>
            </a:r>
            <a:r>
              <a:rPr lang="en-US" sz="800" i="1" dirty="0" err="1"/>
              <a:t>benfry.com</a:t>
            </a:r>
            <a:r>
              <a:rPr lang="en-US" sz="800" i="1" dirty="0"/>
              <a:t>/</a:t>
            </a:r>
            <a:r>
              <a:rPr lang="en-US" sz="800" i="1" dirty="0" err="1"/>
              <a:t>phd</a:t>
            </a:r>
            <a:r>
              <a:rPr lang="en-US" sz="800" i="1" dirty="0"/>
              <a:t>/dissertation-110323c.pdf</a:t>
            </a:r>
            <a:endParaRPr lang="en-US" sz="800" dirty="0" smtClean="0"/>
          </a:p>
          <a:p>
            <a:pPr>
              <a:buFont typeface="Lucida Grande" charset="0"/>
              <a:buChar char="‣"/>
            </a:pPr>
            <a:endParaRPr lang="en-US" dirty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96137" y="3390900"/>
            <a:ext cx="1463675" cy="1463675"/>
            <a:chOff x="0" y="0"/>
            <a:chExt cx="1280" cy="1280"/>
          </a:xfrm>
        </p:grpSpPr>
        <p:pic>
          <p:nvPicPr>
            <p:cNvPr id="9" name="Picture 2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ALSO: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1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i="1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i="1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692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737" y="973465"/>
            <a:ext cx="6532563" cy="3941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1937" y="4762500"/>
            <a:ext cx="4679950" cy="374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eaLnBrk="0" hangingPunct="0">
              <a:lnSpc>
                <a:spcPts val="2450"/>
              </a:lnSpc>
              <a:buSzPct val="69000"/>
            </a:pP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source: Phillip </a:t>
            </a:r>
            <a:r>
              <a:rPr lang="en-US" sz="800" i="1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Guo</a:t>
            </a:r>
            <a:r>
              <a:rPr lang="en-US" sz="800" i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rPr>
              <a:t> - BLOG@CACM Data Science Workflow: Overview and Challenge</a:t>
            </a:r>
          </a:p>
        </p:txBody>
      </p:sp>
    </p:spTree>
    <p:extLst>
      <p:ext uri="{BB962C8B-B14F-4D97-AF65-F5344CB8AC3E}">
        <p14:creationId xmlns:p14="http://schemas.microsoft.com/office/powerpoint/2010/main" val="9749136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IiI</a:t>
            </a:r>
            <a:r>
              <a:rPr lang="en-US" sz="7500" dirty="0" smtClean="0"/>
              <a:t>. working </a:t>
            </a:r>
            <a:r>
              <a:rPr lang="en-US" sz="5000" dirty="0" smtClean="0"/>
              <a:t>at the</a:t>
            </a:r>
            <a:br>
              <a:rPr lang="en-US" sz="5000" dirty="0" smtClean="0"/>
            </a:br>
            <a:r>
              <a:rPr lang="en-US" sz="7500" dirty="0" err="1" smtClean="0"/>
              <a:t>unix</a:t>
            </a:r>
            <a:r>
              <a:rPr lang="en-US" sz="7500" dirty="0" smtClean="0"/>
              <a:t> command line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9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Instructors: Aaron Schumacher, Kevin Markham,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Sinan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 </a:t>
            </a:r>
            <a:r>
              <a:rPr lang="en-US" sz="1800" b="0" cap="none" dirty="0" err="1" smtClean="0">
                <a:latin typeface="+mn-lt"/>
                <a:ea typeface="ヒラギノ角ゴ ProN W6" charset="0"/>
                <a:cs typeface="ヒラギノ角ゴ ProN W6" charset="0"/>
              </a:rPr>
              <a:t>Ozdemir</a:t>
            </a:r>
            <a: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gadsdc2.hackpad.org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Course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Times: 6:30pm-9:30pm, Mondays and Wednesdays (1776)</a:t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/>
            </a:r>
            <a:b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</a:b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Homework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/ </a:t>
            </a:r>
            <a:r>
              <a:rPr lang="en-US" sz="1800" b="0" cap="none" dirty="0" smtClean="0">
                <a:latin typeface="+mn-lt"/>
                <a:ea typeface="ヒラギノ角ゴ ProN W6" charset="0"/>
                <a:cs typeface="ヒラギノ角ゴ ProN W6" charset="0"/>
              </a:rPr>
              <a:t>Projects</a:t>
            </a:r>
            <a:endParaRPr lang="en-US" sz="1800" b="0" cap="none" dirty="0">
              <a:latin typeface="+mn-lt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Logistics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 – working at the </a:t>
            </a:r>
            <a:r>
              <a:rPr lang="en-US" dirty="0" err="1" smtClean="0"/>
              <a:t>unix</a:t>
            </a:r>
            <a:r>
              <a:rPr lang="en-US" dirty="0" smtClean="0"/>
              <a:t> command line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17" name="Text Placeholder 11"/>
          <p:cNvSpPr txBox="1">
            <a:spLocks/>
          </p:cNvSpPr>
          <p:nvPr/>
        </p:nvSpPr>
        <p:spPr>
          <a:xfrm>
            <a:off x="4905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Key objectives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sp>
        <p:nvSpPr>
          <p:cNvPr id="18" name="Content Placeholder 12"/>
          <p:cNvSpPr>
            <a:spLocks noGrp="1"/>
          </p:cNvSpPr>
          <p:nvPr>
            <p:ph sz="half" idx="4294967295"/>
          </p:nvPr>
        </p:nvSpPr>
        <p:spPr bwMode="auto">
          <a:xfrm>
            <a:off x="490537" y="1771650"/>
            <a:ext cx="35814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Navigate the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filesystem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Create, move, copy, and delete files &amp; directories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View &amp; search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Edit &amp; interact with files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Combine steps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Learn more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Content Placeholder 16"/>
          <p:cNvSpPr>
            <a:spLocks noGrp="1"/>
          </p:cNvSpPr>
          <p:nvPr>
            <p:ph sz="half" idx="4294967295"/>
          </p:nvPr>
        </p:nvSpPr>
        <p:spPr bwMode="auto">
          <a:xfrm>
            <a:off x="4322761" y="1784350"/>
            <a:ext cx="4016376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ls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cd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cat, touch, mv,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cp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mkdir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rmdir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head, tail, less, cat,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grep</a:t>
            </a: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vim,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tr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sort,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uniq</a:t>
            </a: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, </a:t>
            </a:r>
            <a:r>
              <a:rPr lang="en-US" sz="1400" dirty="0" err="1" smtClean="0">
                <a:latin typeface="News706 BT" charset="0"/>
                <a:ea typeface="ヒラギノ角ゴ ProN W3" charset="0"/>
                <a:cs typeface="ヒラギノ角ゴ ProN W3" charset="0"/>
              </a:rPr>
              <a:t>wc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pipe (|)</a:t>
            </a:r>
          </a:p>
          <a:p>
            <a:pPr marL="0" indent="0">
              <a:buNone/>
            </a:pPr>
            <a:r>
              <a:rPr lang="en-US" sz="1400" dirty="0" smtClean="0">
                <a:latin typeface="News706 BT" charset="0"/>
                <a:ea typeface="ヒラギノ角ゴ ProN W3" charset="0"/>
                <a:cs typeface="ヒラギノ角ゴ ProN W3" charset="0"/>
              </a:rPr>
              <a:t>- man, apropos</a:t>
            </a: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1" name="Text Placeholder 11"/>
          <p:cNvSpPr txBox="1">
            <a:spLocks/>
          </p:cNvSpPr>
          <p:nvPr/>
        </p:nvSpPr>
        <p:spPr>
          <a:xfrm>
            <a:off x="4452937" y="1181100"/>
            <a:ext cx="2689225" cy="490538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None/>
              <a:defRPr/>
            </a:pPr>
            <a:r>
              <a:rPr lang="en-US" sz="1400" b="1" cap="all" dirty="0" smtClean="0">
                <a:latin typeface="PFDinTextCompPro-Bold"/>
                <a:cs typeface="PFDinTextCompPro-Bold"/>
              </a:rPr>
              <a:t>tools</a:t>
            </a:r>
            <a:endParaRPr lang="en-US" sz="1400" b="1" cap="all" dirty="0">
              <a:latin typeface="PFDinTextCompPro-Bold"/>
              <a:cs typeface="PFDinTextCompPro-Bold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338137" y="1638300"/>
            <a:ext cx="3505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/>
          <p:nvPr/>
        </p:nvCxnSpPr>
        <p:spPr bwMode="auto">
          <a:xfrm>
            <a:off x="4376737" y="1638300"/>
            <a:ext cx="381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33" name="Group 26"/>
          <p:cNvGrpSpPr>
            <a:grpSpLocks/>
          </p:cNvGrpSpPr>
          <p:nvPr/>
        </p:nvGrpSpPr>
        <p:grpSpPr bwMode="auto">
          <a:xfrm>
            <a:off x="7424737" y="3390900"/>
            <a:ext cx="1463675" cy="1463675"/>
            <a:chOff x="0" y="0"/>
            <a:chExt cx="1280" cy="1280"/>
          </a:xfrm>
        </p:grpSpPr>
        <p:pic>
          <p:nvPicPr>
            <p:cNvPr id="34" name="Picture 2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3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3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36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900" dirty="0" smtClean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900" dirty="0" smtClean="0">
                  <a:solidFill>
                    <a:schemeClr val="tx1"/>
                  </a:solidFill>
                  <a:latin typeface="News706 BT" charset="0"/>
                  <a:ea typeface="ＭＳ Ｐゴシック" charset="0"/>
                  <a:cs typeface="ＭＳ Ｐゴシック" charset="0"/>
                  <a:sym typeface="News706 BT" charset="0"/>
                </a:rPr>
                <a:t>Being comfortable at the command line makes your life much easier!</a:t>
              </a:r>
              <a:endParaRPr lang="en-US" sz="900" dirty="0">
                <a:solidFill>
                  <a:schemeClr val="tx1"/>
                </a:solidFill>
                <a:latin typeface="News706 BT" charset="0"/>
                <a:ea typeface="ＭＳ Ｐゴシック" charset="0"/>
                <a:cs typeface="ＭＳ Ｐゴシック" charset="0"/>
                <a:sym typeface="News706 B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21752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err="1" smtClean="0"/>
              <a:t>git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2261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Line-oriented</a:t>
            </a:r>
            <a:br>
              <a:rPr lang="en-US" sz="7500" dirty="0" smtClean="0"/>
            </a:br>
            <a:r>
              <a:rPr lang="en-US" sz="7500" dirty="0" smtClean="0"/>
              <a:t>pipelines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dirty="0" smtClean="0"/>
              <a:t> working </a:t>
            </a:r>
            <a:r>
              <a:rPr lang="en-US" dirty="0"/>
              <a:t>at the </a:t>
            </a:r>
            <a:r>
              <a:rPr lang="en-US" dirty="0" err="1"/>
              <a:t>unix</a:t>
            </a:r>
            <a:r>
              <a:rPr lang="en-US" dirty="0"/>
              <a:t> command line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828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922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Meta-intro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data science?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The Data mining workflow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Lab: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Working at the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unix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command line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7500" dirty="0"/>
              <a:t>0</a:t>
            </a:r>
            <a:r>
              <a:rPr lang="en-US" sz="7500" dirty="0" smtClean="0"/>
              <a:t>. Meta-intro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for</a:t>
            </a:r>
            <a:br>
              <a:rPr lang="en-US" sz="7500" dirty="0" smtClean="0"/>
            </a:br>
            <a:r>
              <a:rPr lang="en-US" sz="7500" dirty="0" smtClean="0"/>
              <a:t>everyone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6667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Learning</a:t>
            </a:r>
            <a:br>
              <a:rPr lang="en-US" sz="7500" dirty="0" smtClean="0"/>
            </a:br>
            <a:r>
              <a:rPr lang="en-US" sz="7500" dirty="0" smtClean="0"/>
              <a:t>is a consequence of</a:t>
            </a:r>
            <a:br>
              <a:rPr lang="en-US" sz="7500" dirty="0" smtClean="0"/>
            </a:br>
            <a:r>
              <a:rPr lang="en-US" sz="7500" dirty="0" smtClean="0"/>
              <a:t>thinking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We are all students</a:t>
            </a:r>
            <a:br>
              <a:rPr lang="en-US" sz="7500" dirty="0" smtClean="0"/>
            </a:br>
            <a:r>
              <a:rPr lang="en-US" sz="7500" dirty="0"/>
              <a:t/>
            </a:r>
            <a:br>
              <a:rPr lang="en-US" sz="7500" dirty="0"/>
            </a:br>
            <a:r>
              <a:rPr lang="en-US" sz="7500" dirty="0" smtClean="0"/>
              <a:t>We are all teachers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Communicate</a:t>
            </a:r>
            <a:br>
              <a:rPr lang="en-US" sz="7500" dirty="0" smtClean="0"/>
            </a:br>
            <a:r>
              <a:rPr lang="en-US" sz="7500" dirty="0" smtClean="0"/>
              <a:t>early and</a:t>
            </a:r>
            <a:br>
              <a:rPr lang="en-US" sz="7500" dirty="0" smtClean="0"/>
            </a:br>
            <a:r>
              <a:rPr lang="en-US" sz="7500" dirty="0" smtClean="0"/>
              <a:t>often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>
                <a:latin typeface="PFDinTextCompPro-Bold" charset="0"/>
                <a:ea typeface="ヒラギノ角ゴ ProN W3" charset="0"/>
                <a:cs typeface="ヒラギノ角ゴ ProN W3" charset="0"/>
              </a:rPr>
              <a:t>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META-INTRO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050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7925</TotalTime>
  <Pages>0</Pages>
  <Words>1526</Words>
  <Characters>0</Characters>
  <Application>Microsoft Macintosh PowerPoint</Application>
  <PresentationFormat>Custom</PresentationFormat>
  <Lines>0</Lines>
  <Paragraphs>288</Paragraphs>
  <Slides>33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GA_Instructor_Template_Deck</vt:lpstr>
      <vt:lpstr>Agenda</vt:lpstr>
      <vt:lpstr> DATA SCIENCE Class 1: Introduction and Tools</vt:lpstr>
      <vt:lpstr>WELCOME!</vt:lpstr>
      <vt:lpstr>Instructors: Aaron Schumacher, Kevin Markham, Sinan Ozdemir  gadsdc2.hackpad.org  Course Times: 6:30pm-9:30pm, Mondays and Wednesdays (1776)  Homework / Projects</vt:lpstr>
      <vt:lpstr> 0. Meta-intro I. What is data science? II. The Data mining workflow  Lab: III. Working at the unix command line</vt:lpstr>
      <vt:lpstr>0. Meta-intro</vt:lpstr>
      <vt:lpstr>Learning is for everyone</vt:lpstr>
      <vt:lpstr>Learning is a consequence of thinking</vt:lpstr>
      <vt:lpstr>We are all students  We are all teachers</vt:lpstr>
      <vt:lpstr>Communicate early and often</vt:lpstr>
      <vt:lpstr>I. What is data science?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PowerPoint Presentation</vt:lpstr>
      <vt:lpstr>PowerPoint Presentation</vt:lpstr>
      <vt:lpstr>IiI. working at the unix command line</vt:lpstr>
      <vt:lpstr>PowerPoint Presentation</vt:lpstr>
      <vt:lpstr>git</vt:lpstr>
      <vt:lpstr>Line-oriented pipelines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cp:lastModifiedBy>Aaron Schumacher</cp:lastModifiedBy>
  <cp:revision>539</cp:revision>
  <dcterms:modified xsi:type="dcterms:W3CDTF">2014-07-20T18:38:12Z</dcterms:modified>
</cp:coreProperties>
</file>